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4" r:id="rId9"/>
    <p:sldId id="263" r:id="rId10"/>
  </p:sldIdLst>
  <p:sldSz cx="14630400" cy="8229600"/>
  <p:notesSz cx="8229600" cy="14630400"/>
  <p:embeddedFontLst>
    <p:embeddedFont>
      <p:font typeface="Merriweather" panose="00000500000000000000" pitchFamily="2"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5033" autoAdjust="0"/>
  </p:normalViewPr>
  <p:slideViewPr>
    <p:cSldViewPr snapToGrid="0" snapToObjects="1">
      <p:cViewPr varScale="1">
        <p:scale>
          <a:sx n="65" d="100"/>
          <a:sy n="65" d="100"/>
        </p:scale>
        <p:origin x="8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9362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2368748"/>
            <a:ext cx="7416403" cy="1542574"/>
          </a:xfrm>
          <a:prstGeom prst="rect">
            <a:avLst/>
          </a:prstGeom>
          <a:noFill/>
          <a:ln/>
        </p:spPr>
        <p:txBody>
          <a:bodyPr wrap="squar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Financial Performance Analysis using Tableau</a:t>
            </a:r>
            <a:endParaRPr lang="en-US" sz="4850" dirty="0"/>
          </a:p>
        </p:txBody>
      </p:sp>
      <p:sp>
        <p:nvSpPr>
          <p:cNvPr id="4" name="Text 1"/>
          <p:cNvSpPr/>
          <p:nvPr/>
        </p:nvSpPr>
        <p:spPr>
          <a:xfrm>
            <a:off x="6350198" y="4281488"/>
            <a:ext cx="7416403"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Unleash the power of data visualization to gain actionable insights into your financial performance. This presentation will explore the transformative capabilities of Tableau for analyzing, visualizing, and forecasting your financial health.</a:t>
            </a:r>
            <a:endParaRPr lang="en-US" sz="1900" dirty="0"/>
          </a:p>
        </p:txBody>
      </p:sp>
      <p:sp>
        <p:nvSpPr>
          <p:cNvPr id="5" name="Rectangle 4">
            <a:extLst>
              <a:ext uri="{FF2B5EF4-FFF2-40B4-BE49-F238E27FC236}">
                <a16:creationId xmlns:a16="http://schemas.microsoft.com/office/drawing/2014/main" id="{A6A4842B-562C-8620-C8B1-425067D34ED5}"/>
              </a:ext>
            </a:extLst>
          </p:cNvPr>
          <p:cNvSpPr/>
          <p:nvPr/>
        </p:nvSpPr>
        <p:spPr>
          <a:xfrm>
            <a:off x="12848492" y="7748954"/>
            <a:ext cx="1652954" cy="363415"/>
          </a:xfrm>
          <a:prstGeom prst="rect">
            <a:avLst/>
          </a:prstGeom>
          <a:solidFill>
            <a:schemeClr val="tx1">
              <a:lumMod val="95000"/>
              <a:lumOff val="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1818203"/>
            <a:ext cx="12902803" cy="1542574"/>
          </a:xfrm>
          <a:prstGeom prst="rect">
            <a:avLst/>
          </a:prstGeom>
          <a:noFill/>
          <a:ln/>
        </p:spPr>
        <p:txBody>
          <a:bodyPr wrap="squar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Introduction to Tableau and its Capabilities</a:t>
            </a:r>
            <a:endParaRPr lang="en-US" sz="4850" dirty="0"/>
          </a:p>
        </p:txBody>
      </p:sp>
      <p:sp>
        <p:nvSpPr>
          <p:cNvPr id="3" name="Text 1"/>
          <p:cNvSpPr/>
          <p:nvPr/>
        </p:nvSpPr>
        <p:spPr>
          <a:xfrm>
            <a:off x="863798" y="3977759"/>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Intuitive Interface</a:t>
            </a:r>
            <a:endParaRPr lang="en-US" sz="2400" dirty="0"/>
          </a:p>
        </p:txBody>
      </p:sp>
      <p:sp>
        <p:nvSpPr>
          <p:cNvPr id="4" name="Text 2"/>
          <p:cNvSpPr/>
          <p:nvPr/>
        </p:nvSpPr>
        <p:spPr>
          <a:xfrm>
            <a:off x="863798" y="4610100"/>
            <a:ext cx="3898940"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Tableau offers a user-friendly interface that empowers users with limited technical skills to create impactful visualizations.</a:t>
            </a:r>
            <a:endParaRPr lang="en-US" sz="1900" dirty="0"/>
          </a:p>
        </p:txBody>
      </p:sp>
      <p:sp>
        <p:nvSpPr>
          <p:cNvPr id="5" name="Text 3"/>
          <p:cNvSpPr/>
          <p:nvPr/>
        </p:nvSpPr>
        <p:spPr>
          <a:xfrm>
            <a:off x="5372576" y="3977759"/>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Data Connectivity</a:t>
            </a:r>
            <a:endParaRPr lang="en-US" sz="2400" dirty="0"/>
          </a:p>
        </p:txBody>
      </p:sp>
      <p:sp>
        <p:nvSpPr>
          <p:cNvPr id="6" name="Text 4"/>
          <p:cNvSpPr/>
          <p:nvPr/>
        </p:nvSpPr>
        <p:spPr>
          <a:xfrm>
            <a:off x="5372576" y="4610100"/>
            <a:ext cx="3898940"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Connect to a wide range of data sources including spreadsheets, databases, cloud platforms, and even live data feeds.</a:t>
            </a:r>
            <a:endParaRPr lang="en-US" sz="1900" dirty="0"/>
          </a:p>
        </p:txBody>
      </p:sp>
      <p:sp>
        <p:nvSpPr>
          <p:cNvPr id="7" name="Text 5"/>
          <p:cNvSpPr/>
          <p:nvPr/>
        </p:nvSpPr>
        <p:spPr>
          <a:xfrm>
            <a:off x="9881354" y="3977759"/>
            <a:ext cx="3542109"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Interactive Dashboards</a:t>
            </a:r>
            <a:endParaRPr lang="en-US" sz="2400" dirty="0"/>
          </a:p>
        </p:txBody>
      </p:sp>
      <p:sp>
        <p:nvSpPr>
          <p:cNvPr id="8" name="Text 6"/>
          <p:cNvSpPr/>
          <p:nvPr/>
        </p:nvSpPr>
        <p:spPr>
          <a:xfrm>
            <a:off x="9881354" y="4610100"/>
            <a:ext cx="3898940"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Create interactive dashboards that allow users to explore data, drill down into details, and gain insights at a glance.</a:t>
            </a:r>
            <a:endParaRPr lang="en-US" sz="1900" dirty="0"/>
          </a:p>
        </p:txBody>
      </p:sp>
      <p:sp>
        <p:nvSpPr>
          <p:cNvPr id="9" name="Rectangle 8">
            <a:extLst>
              <a:ext uri="{FF2B5EF4-FFF2-40B4-BE49-F238E27FC236}">
                <a16:creationId xmlns:a16="http://schemas.microsoft.com/office/drawing/2014/main" id="{FC3CDC74-6D1A-A6CA-401B-FE87686BA59C}"/>
              </a:ext>
            </a:extLst>
          </p:cNvPr>
          <p:cNvSpPr/>
          <p:nvPr/>
        </p:nvSpPr>
        <p:spPr>
          <a:xfrm>
            <a:off x="12848492" y="7748954"/>
            <a:ext cx="1652954" cy="363415"/>
          </a:xfrm>
          <a:prstGeom prst="rect">
            <a:avLst/>
          </a:prstGeom>
          <a:solidFill>
            <a:schemeClr val="tx1">
              <a:lumMod val="95000"/>
              <a:lumOff val="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56655" y="673060"/>
            <a:ext cx="7430691" cy="1529953"/>
          </a:xfrm>
          <a:prstGeom prst="rect">
            <a:avLst/>
          </a:prstGeom>
          <a:noFill/>
          <a:ln/>
        </p:spPr>
        <p:txBody>
          <a:bodyPr wrap="square" lIns="0" tIns="0" rIns="0" bIns="0" rtlCol="0" anchor="t"/>
          <a:lstStyle/>
          <a:p>
            <a:pPr marL="0" indent="0">
              <a:lnSpc>
                <a:spcPts val="6000"/>
              </a:lnSpc>
              <a:buNone/>
            </a:pPr>
            <a:r>
              <a:rPr lang="en-US" sz="4800" dirty="0">
                <a:solidFill>
                  <a:srgbClr val="F5F0F0"/>
                </a:solidFill>
                <a:latin typeface="Merriweather" pitchFamily="34" charset="0"/>
                <a:ea typeface="Merriweather" pitchFamily="34" charset="-122"/>
                <a:cs typeface="Merriweather" pitchFamily="34" charset="-120"/>
              </a:rPr>
              <a:t>Data Sources and Data Preparation</a:t>
            </a:r>
            <a:endParaRPr lang="en-US" sz="4800" dirty="0"/>
          </a:p>
        </p:txBody>
      </p:sp>
      <p:sp>
        <p:nvSpPr>
          <p:cNvPr id="4" name="Shape 1"/>
          <p:cNvSpPr/>
          <p:nvPr/>
        </p:nvSpPr>
        <p:spPr>
          <a:xfrm>
            <a:off x="856655" y="2845356"/>
            <a:ext cx="428268" cy="428268"/>
          </a:xfrm>
          <a:prstGeom prst="roundRect">
            <a:avLst>
              <a:gd name="adj" fmla="val 24007"/>
            </a:avLst>
          </a:prstGeom>
          <a:solidFill>
            <a:srgbClr val="003180"/>
          </a:solidFill>
          <a:ln w="15240">
            <a:solidFill>
              <a:srgbClr val="194A99"/>
            </a:solidFill>
            <a:prstDash val="solid"/>
          </a:ln>
        </p:spPr>
      </p:sp>
      <p:sp>
        <p:nvSpPr>
          <p:cNvPr id="5" name="Text 2"/>
          <p:cNvSpPr/>
          <p:nvPr/>
        </p:nvSpPr>
        <p:spPr>
          <a:xfrm>
            <a:off x="1529596" y="2845356"/>
            <a:ext cx="2920127" cy="382429"/>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Merriweather" pitchFamily="34" charset="0"/>
                <a:ea typeface="Merriweather" pitchFamily="34" charset="-122"/>
                <a:cs typeface="Merriweather" pitchFamily="34" charset="-120"/>
              </a:rPr>
              <a:t>Data Acquisition</a:t>
            </a:r>
            <a:endParaRPr lang="en-US" sz="2400" dirty="0"/>
          </a:p>
        </p:txBody>
      </p:sp>
      <p:sp>
        <p:nvSpPr>
          <p:cNvPr id="6" name="Text 3"/>
          <p:cNvSpPr/>
          <p:nvPr/>
        </p:nvSpPr>
        <p:spPr>
          <a:xfrm>
            <a:off x="1529596" y="3374588"/>
            <a:ext cx="2920127" cy="2349579"/>
          </a:xfrm>
          <a:prstGeom prst="rect">
            <a:avLst/>
          </a:prstGeom>
          <a:noFill/>
          <a:ln/>
        </p:spPr>
        <p:txBody>
          <a:bodyPr wrap="square" lIns="0" tIns="0" rIns="0" bIns="0" rtlCol="0" anchor="t"/>
          <a:lstStyle/>
          <a:p>
            <a:pPr marL="0" indent="0">
              <a:lnSpc>
                <a:spcPts val="3050"/>
              </a:lnSpc>
              <a:buNone/>
            </a:pPr>
            <a:r>
              <a:rPr lang="en-US" sz="1900" dirty="0">
                <a:solidFill>
                  <a:srgbClr val="E2E6E9"/>
                </a:solidFill>
                <a:latin typeface="Merriweather" pitchFamily="34" charset="0"/>
                <a:ea typeface="Merriweather" pitchFamily="34" charset="-122"/>
                <a:cs typeface="Merriweather" pitchFamily="34" charset="-120"/>
              </a:rPr>
              <a:t>Identify and access relevant financial data from various sources like accounting systems, CRM, and external databases.</a:t>
            </a:r>
            <a:endParaRPr lang="en-US" sz="1900" dirty="0"/>
          </a:p>
        </p:txBody>
      </p:sp>
      <p:sp>
        <p:nvSpPr>
          <p:cNvPr id="7" name="Shape 4"/>
          <p:cNvSpPr/>
          <p:nvPr/>
        </p:nvSpPr>
        <p:spPr>
          <a:xfrm>
            <a:off x="4694396" y="2845356"/>
            <a:ext cx="428268" cy="428268"/>
          </a:xfrm>
          <a:prstGeom prst="roundRect">
            <a:avLst>
              <a:gd name="adj" fmla="val 24007"/>
            </a:avLst>
          </a:prstGeom>
          <a:solidFill>
            <a:srgbClr val="003180"/>
          </a:solidFill>
          <a:ln w="15240">
            <a:solidFill>
              <a:srgbClr val="194A99"/>
            </a:solidFill>
            <a:prstDash val="solid"/>
          </a:ln>
        </p:spPr>
      </p:sp>
      <p:sp>
        <p:nvSpPr>
          <p:cNvPr id="8" name="Text 5"/>
          <p:cNvSpPr/>
          <p:nvPr/>
        </p:nvSpPr>
        <p:spPr>
          <a:xfrm>
            <a:off x="5367337" y="2845356"/>
            <a:ext cx="2920127" cy="382429"/>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Merriweather" pitchFamily="34" charset="0"/>
                <a:ea typeface="Merriweather" pitchFamily="34" charset="-122"/>
                <a:cs typeface="Merriweather" pitchFamily="34" charset="-120"/>
              </a:rPr>
              <a:t>Data Cleaning</a:t>
            </a:r>
            <a:endParaRPr lang="en-US" sz="2400" dirty="0"/>
          </a:p>
        </p:txBody>
      </p:sp>
      <p:sp>
        <p:nvSpPr>
          <p:cNvPr id="9" name="Text 6"/>
          <p:cNvSpPr/>
          <p:nvPr/>
        </p:nvSpPr>
        <p:spPr>
          <a:xfrm>
            <a:off x="5367337" y="3374588"/>
            <a:ext cx="2920127" cy="2349579"/>
          </a:xfrm>
          <a:prstGeom prst="rect">
            <a:avLst/>
          </a:prstGeom>
          <a:noFill/>
          <a:ln/>
        </p:spPr>
        <p:txBody>
          <a:bodyPr wrap="square" lIns="0" tIns="0" rIns="0" bIns="0" rtlCol="0" anchor="t"/>
          <a:lstStyle/>
          <a:p>
            <a:pPr marL="0" indent="0">
              <a:lnSpc>
                <a:spcPts val="3050"/>
              </a:lnSpc>
              <a:buNone/>
            </a:pPr>
            <a:r>
              <a:rPr lang="en-US" sz="1900" dirty="0">
                <a:solidFill>
                  <a:srgbClr val="E2E6E9"/>
                </a:solidFill>
                <a:latin typeface="Merriweather" pitchFamily="34" charset="0"/>
                <a:ea typeface="Merriweather" pitchFamily="34" charset="-122"/>
                <a:cs typeface="Merriweather" pitchFamily="34" charset="-120"/>
              </a:rPr>
              <a:t>Clean and transform raw data to ensure accuracy, consistency, and completeness, removing duplicates and inconsistencies.</a:t>
            </a:r>
            <a:endParaRPr lang="en-US" sz="1900" dirty="0"/>
          </a:p>
        </p:txBody>
      </p:sp>
      <p:sp>
        <p:nvSpPr>
          <p:cNvPr id="10" name="Shape 7"/>
          <p:cNvSpPr/>
          <p:nvPr/>
        </p:nvSpPr>
        <p:spPr>
          <a:xfrm>
            <a:off x="856655" y="6244114"/>
            <a:ext cx="428268" cy="428268"/>
          </a:xfrm>
          <a:prstGeom prst="roundRect">
            <a:avLst>
              <a:gd name="adj" fmla="val 24007"/>
            </a:avLst>
          </a:prstGeom>
          <a:solidFill>
            <a:srgbClr val="003180"/>
          </a:solidFill>
          <a:ln w="15240">
            <a:solidFill>
              <a:srgbClr val="194A99"/>
            </a:solidFill>
            <a:prstDash val="solid"/>
          </a:ln>
        </p:spPr>
      </p:sp>
      <p:sp>
        <p:nvSpPr>
          <p:cNvPr id="11" name="Text 8"/>
          <p:cNvSpPr/>
          <p:nvPr/>
        </p:nvSpPr>
        <p:spPr>
          <a:xfrm>
            <a:off x="1529596" y="6244114"/>
            <a:ext cx="3059787" cy="382429"/>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Merriweather" pitchFamily="34" charset="0"/>
                <a:ea typeface="Merriweather" pitchFamily="34" charset="-122"/>
                <a:cs typeface="Merriweather" pitchFamily="34" charset="-120"/>
              </a:rPr>
              <a:t>Data Integration</a:t>
            </a:r>
            <a:endParaRPr lang="en-US" sz="2400" dirty="0"/>
          </a:p>
        </p:txBody>
      </p:sp>
      <p:sp>
        <p:nvSpPr>
          <p:cNvPr id="12" name="Text 9"/>
          <p:cNvSpPr/>
          <p:nvPr/>
        </p:nvSpPr>
        <p:spPr>
          <a:xfrm>
            <a:off x="1529596" y="6773347"/>
            <a:ext cx="6757749" cy="783193"/>
          </a:xfrm>
          <a:prstGeom prst="rect">
            <a:avLst/>
          </a:prstGeom>
          <a:noFill/>
          <a:ln/>
        </p:spPr>
        <p:txBody>
          <a:bodyPr wrap="square" lIns="0" tIns="0" rIns="0" bIns="0" rtlCol="0" anchor="t"/>
          <a:lstStyle/>
          <a:p>
            <a:pPr marL="0" indent="0">
              <a:lnSpc>
                <a:spcPts val="3050"/>
              </a:lnSpc>
              <a:buNone/>
            </a:pPr>
            <a:r>
              <a:rPr lang="en-US" sz="1900" dirty="0">
                <a:solidFill>
                  <a:srgbClr val="E2E6E9"/>
                </a:solidFill>
                <a:latin typeface="Merriweather" pitchFamily="34" charset="0"/>
                <a:ea typeface="Merriweather" pitchFamily="34" charset="-122"/>
                <a:cs typeface="Merriweather" pitchFamily="34" charset="-120"/>
              </a:rPr>
              <a:t>Combine data from multiple sources to create a unified dataset for comprehensive analysis and visualization.</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0905" y="670560"/>
            <a:ext cx="7534989" cy="1436608"/>
          </a:xfrm>
          <a:prstGeom prst="rect">
            <a:avLst/>
          </a:prstGeom>
          <a:noFill/>
          <a:ln/>
        </p:spPr>
        <p:txBody>
          <a:bodyPr wrap="square" lIns="0" tIns="0" rIns="0" bIns="0" rtlCol="0" anchor="t"/>
          <a:lstStyle/>
          <a:p>
            <a:pPr marL="0" indent="0">
              <a:lnSpc>
                <a:spcPts val="5650"/>
              </a:lnSpc>
              <a:buNone/>
            </a:pPr>
            <a:r>
              <a:rPr lang="en-US" sz="4500" dirty="0">
                <a:solidFill>
                  <a:srgbClr val="F5F0F0"/>
                </a:solidFill>
                <a:latin typeface="Merriweather" pitchFamily="34" charset="0"/>
                <a:ea typeface="Merriweather" pitchFamily="34" charset="-122"/>
                <a:cs typeface="Merriweather" pitchFamily="34" charset="-120"/>
              </a:rPr>
              <a:t>Creating Interactive Dashboards</a:t>
            </a:r>
            <a:endParaRPr lang="en-US" sz="4500" dirty="0"/>
          </a:p>
        </p:txBody>
      </p:sp>
      <p:sp>
        <p:nvSpPr>
          <p:cNvPr id="4" name="Shape 1"/>
          <p:cNvSpPr/>
          <p:nvPr/>
        </p:nvSpPr>
        <p:spPr>
          <a:xfrm>
            <a:off x="6290905" y="2451973"/>
            <a:ext cx="3652599" cy="3169801"/>
          </a:xfrm>
          <a:prstGeom prst="roundRect">
            <a:avLst>
              <a:gd name="adj" fmla="val 3046"/>
            </a:avLst>
          </a:prstGeom>
          <a:solidFill>
            <a:srgbClr val="003180"/>
          </a:solidFill>
          <a:ln w="7620">
            <a:solidFill>
              <a:srgbClr val="194A99"/>
            </a:solidFill>
            <a:prstDash val="solid"/>
          </a:ln>
        </p:spPr>
      </p:sp>
      <p:sp>
        <p:nvSpPr>
          <p:cNvPr id="5" name="Text 2"/>
          <p:cNvSpPr/>
          <p:nvPr/>
        </p:nvSpPr>
        <p:spPr>
          <a:xfrm>
            <a:off x="6528316" y="2689384"/>
            <a:ext cx="3177778" cy="718185"/>
          </a:xfrm>
          <a:prstGeom prst="rect">
            <a:avLst/>
          </a:prstGeom>
          <a:noFill/>
          <a:ln/>
        </p:spPr>
        <p:txBody>
          <a:bodyPr wrap="square" lIns="0" tIns="0" rIns="0" bIns="0" rtlCol="0" anchor="t"/>
          <a:lstStyle/>
          <a:p>
            <a:pPr marL="0" indent="0">
              <a:lnSpc>
                <a:spcPts val="2800"/>
              </a:lnSpc>
              <a:buNone/>
            </a:pPr>
            <a:r>
              <a:rPr lang="en-US" sz="2250" dirty="0">
                <a:solidFill>
                  <a:srgbClr val="E2E6E9"/>
                </a:solidFill>
                <a:latin typeface="Merriweather" pitchFamily="34" charset="0"/>
                <a:ea typeface="Merriweather" pitchFamily="34" charset="-122"/>
                <a:cs typeface="Merriweather" pitchFamily="34" charset="-120"/>
              </a:rPr>
              <a:t>Drag-and-Drop Functionality</a:t>
            </a:r>
            <a:endParaRPr lang="en-US" sz="2250" dirty="0"/>
          </a:p>
        </p:txBody>
      </p:sp>
      <p:sp>
        <p:nvSpPr>
          <p:cNvPr id="6" name="Text 3"/>
          <p:cNvSpPr/>
          <p:nvPr/>
        </p:nvSpPr>
        <p:spPr>
          <a:xfrm>
            <a:off x="6528316" y="3545443"/>
            <a:ext cx="3177778" cy="1838920"/>
          </a:xfrm>
          <a:prstGeom prst="rect">
            <a:avLst/>
          </a:prstGeom>
          <a:noFill/>
          <a:ln/>
        </p:spPr>
        <p:txBody>
          <a:bodyPr wrap="square" lIns="0" tIns="0" rIns="0" bIns="0" rtlCol="0" anchor="t"/>
          <a:lstStyle/>
          <a:p>
            <a:pPr marL="0" indent="0">
              <a:lnSpc>
                <a:spcPts val="2850"/>
              </a:lnSpc>
              <a:buNone/>
            </a:pPr>
            <a:r>
              <a:rPr lang="en-US" sz="1800" dirty="0">
                <a:solidFill>
                  <a:srgbClr val="E2E6E9"/>
                </a:solidFill>
                <a:latin typeface="Merriweather" pitchFamily="34" charset="0"/>
                <a:ea typeface="Merriweather" pitchFamily="34" charset="-122"/>
                <a:cs typeface="Merriweather" pitchFamily="34" charset="-120"/>
              </a:rPr>
              <a:t>Build dashboards with ease using a drag-and-drop interface, arranging visualizations and customizing layouts.</a:t>
            </a:r>
            <a:endParaRPr lang="en-US" sz="1800" dirty="0"/>
          </a:p>
        </p:txBody>
      </p:sp>
      <p:sp>
        <p:nvSpPr>
          <p:cNvPr id="7" name="Shape 4"/>
          <p:cNvSpPr/>
          <p:nvPr/>
        </p:nvSpPr>
        <p:spPr>
          <a:xfrm>
            <a:off x="10173295" y="2451973"/>
            <a:ext cx="3652599" cy="3169801"/>
          </a:xfrm>
          <a:prstGeom prst="roundRect">
            <a:avLst>
              <a:gd name="adj" fmla="val 3046"/>
            </a:avLst>
          </a:prstGeom>
          <a:solidFill>
            <a:srgbClr val="003180"/>
          </a:solidFill>
          <a:ln w="7620">
            <a:solidFill>
              <a:srgbClr val="194A99"/>
            </a:solidFill>
            <a:prstDash val="solid"/>
          </a:ln>
        </p:spPr>
      </p:sp>
      <p:sp>
        <p:nvSpPr>
          <p:cNvPr id="8" name="Text 5"/>
          <p:cNvSpPr/>
          <p:nvPr/>
        </p:nvSpPr>
        <p:spPr>
          <a:xfrm>
            <a:off x="10410706" y="2689384"/>
            <a:ext cx="2873454" cy="359092"/>
          </a:xfrm>
          <a:prstGeom prst="rect">
            <a:avLst/>
          </a:prstGeom>
          <a:noFill/>
          <a:ln/>
        </p:spPr>
        <p:txBody>
          <a:bodyPr wrap="none" lIns="0" tIns="0" rIns="0" bIns="0" rtlCol="0" anchor="t"/>
          <a:lstStyle/>
          <a:p>
            <a:pPr marL="0" indent="0">
              <a:lnSpc>
                <a:spcPts val="2800"/>
              </a:lnSpc>
              <a:buNone/>
            </a:pPr>
            <a:r>
              <a:rPr lang="en-US" sz="2250" dirty="0">
                <a:solidFill>
                  <a:srgbClr val="E2E6E9"/>
                </a:solidFill>
                <a:latin typeface="Merriweather" pitchFamily="34" charset="0"/>
                <a:ea typeface="Merriweather" pitchFamily="34" charset="-122"/>
                <a:cs typeface="Merriweather" pitchFamily="34" charset="-120"/>
              </a:rPr>
              <a:t>Interactive Filters</a:t>
            </a:r>
            <a:endParaRPr lang="en-US" sz="2250" dirty="0"/>
          </a:p>
        </p:txBody>
      </p:sp>
      <p:sp>
        <p:nvSpPr>
          <p:cNvPr id="9" name="Text 6"/>
          <p:cNvSpPr/>
          <p:nvPr/>
        </p:nvSpPr>
        <p:spPr>
          <a:xfrm>
            <a:off x="10410706" y="3186351"/>
            <a:ext cx="3177778" cy="1838920"/>
          </a:xfrm>
          <a:prstGeom prst="rect">
            <a:avLst/>
          </a:prstGeom>
          <a:noFill/>
          <a:ln/>
        </p:spPr>
        <p:txBody>
          <a:bodyPr wrap="square" lIns="0" tIns="0" rIns="0" bIns="0" rtlCol="0" anchor="t"/>
          <a:lstStyle/>
          <a:p>
            <a:pPr marL="0" indent="0">
              <a:lnSpc>
                <a:spcPts val="2850"/>
              </a:lnSpc>
              <a:buNone/>
            </a:pPr>
            <a:r>
              <a:rPr lang="en-US" sz="1800" dirty="0">
                <a:solidFill>
                  <a:srgbClr val="E2E6E9"/>
                </a:solidFill>
                <a:latin typeface="Merriweather" pitchFamily="34" charset="0"/>
                <a:ea typeface="Merriweather" pitchFamily="34" charset="-122"/>
                <a:cs typeface="Merriweather" pitchFamily="34" charset="-120"/>
              </a:rPr>
              <a:t>Enable users to filter data and explore different segments of the data, gaining personalized insights.</a:t>
            </a:r>
            <a:endParaRPr lang="en-US" sz="1800" dirty="0"/>
          </a:p>
        </p:txBody>
      </p:sp>
      <p:sp>
        <p:nvSpPr>
          <p:cNvPr id="10" name="Shape 7"/>
          <p:cNvSpPr/>
          <p:nvPr/>
        </p:nvSpPr>
        <p:spPr>
          <a:xfrm>
            <a:off x="6290905" y="5851565"/>
            <a:ext cx="7534989" cy="1707356"/>
          </a:xfrm>
          <a:prstGeom prst="roundRect">
            <a:avLst>
              <a:gd name="adj" fmla="val 5655"/>
            </a:avLst>
          </a:prstGeom>
          <a:solidFill>
            <a:srgbClr val="003180"/>
          </a:solidFill>
          <a:ln w="7620">
            <a:solidFill>
              <a:srgbClr val="194A99"/>
            </a:solidFill>
            <a:prstDash val="solid"/>
          </a:ln>
        </p:spPr>
      </p:sp>
      <p:sp>
        <p:nvSpPr>
          <p:cNvPr id="11" name="Text 8"/>
          <p:cNvSpPr/>
          <p:nvPr/>
        </p:nvSpPr>
        <p:spPr>
          <a:xfrm>
            <a:off x="6528316" y="6088975"/>
            <a:ext cx="4013002" cy="359092"/>
          </a:xfrm>
          <a:prstGeom prst="rect">
            <a:avLst/>
          </a:prstGeom>
          <a:noFill/>
          <a:ln/>
        </p:spPr>
        <p:txBody>
          <a:bodyPr wrap="none" lIns="0" tIns="0" rIns="0" bIns="0" rtlCol="0" anchor="t"/>
          <a:lstStyle/>
          <a:p>
            <a:pPr marL="0" indent="0">
              <a:lnSpc>
                <a:spcPts val="2800"/>
              </a:lnSpc>
              <a:buNone/>
            </a:pPr>
            <a:r>
              <a:rPr lang="en-US" sz="2250" dirty="0">
                <a:solidFill>
                  <a:srgbClr val="E2E6E9"/>
                </a:solidFill>
                <a:latin typeface="Merriweather" pitchFamily="34" charset="0"/>
                <a:ea typeface="Merriweather" pitchFamily="34" charset="-122"/>
                <a:cs typeface="Merriweather" pitchFamily="34" charset="-120"/>
              </a:rPr>
              <a:t>Customizable Visualizations</a:t>
            </a:r>
            <a:endParaRPr lang="en-US" sz="2250" dirty="0"/>
          </a:p>
        </p:txBody>
      </p:sp>
      <p:sp>
        <p:nvSpPr>
          <p:cNvPr id="12" name="Text 9"/>
          <p:cNvSpPr/>
          <p:nvPr/>
        </p:nvSpPr>
        <p:spPr>
          <a:xfrm>
            <a:off x="6528316" y="6585942"/>
            <a:ext cx="7060168" cy="735568"/>
          </a:xfrm>
          <a:prstGeom prst="rect">
            <a:avLst/>
          </a:prstGeom>
          <a:noFill/>
          <a:ln/>
        </p:spPr>
        <p:txBody>
          <a:bodyPr wrap="square" lIns="0" tIns="0" rIns="0" bIns="0" rtlCol="0" anchor="t"/>
          <a:lstStyle/>
          <a:p>
            <a:pPr marL="0" indent="0">
              <a:lnSpc>
                <a:spcPts val="2850"/>
              </a:lnSpc>
              <a:buNone/>
            </a:pPr>
            <a:r>
              <a:rPr lang="en-US" sz="1800" dirty="0">
                <a:solidFill>
                  <a:srgbClr val="E2E6E9"/>
                </a:solidFill>
                <a:latin typeface="Merriweather" pitchFamily="34" charset="0"/>
                <a:ea typeface="Merriweather" pitchFamily="34" charset="-122"/>
                <a:cs typeface="Merriweather" pitchFamily="34" charset="-120"/>
              </a:rPr>
              <a:t>Select from a wide variety of charts and graphs, customize their appearance, and tailor them to specific business needs.</a:t>
            </a:r>
            <a:endParaRPr lang="en-US" sz="1800" dirty="0"/>
          </a:p>
        </p:txBody>
      </p:sp>
      <p:sp>
        <p:nvSpPr>
          <p:cNvPr id="13" name="Rectangle 12">
            <a:extLst>
              <a:ext uri="{FF2B5EF4-FFF2-40B4-BE49-F238E27FC236}">
                <a16:creationId xmlns:a16="http://schemas.microsoft.com/office/drawing/2014/main" id="{B4BA877B-BB23-C1B6-C371-7DA945F42895}"/>
              </a:ext>
            </a:extLst>
          </p:cNvPr>
          <p:cNvSpPr/>
          <p:nvPr/>
        </p:nvSpPr>
        <p:spPr>
          <a:xfrm>
            <a:off x="12871938" y="7772400"/>
            <a:ext cx="1652954" cy="363415"/>
          </a:xfrm>
          <a:prstGeom prst="rect">
            <a:avLst/>
          </a:prstGeom>
          <a:solidFill>
            <a:schemeClr val="tx1">
              <a:lumMod val="95000"/>
              <a:lumOff val="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28293" y="494705"/>
            <a:ext cx="7887414" cy="1121807"/>
          </a:xfrm>
          <a:prstGeom prst="rect">
            <a:avLst/>
          </a:prstGeom>
          <a:noFill/>
          <a:ln/>
        </p:spPr>
        <p:txBody>
          <a:bodyPr wrap="square" lIns="0" tIns="0" rIns="0" bIns="0" rtlCol="0" anchor="t"/>
          <a:lstStyle/>
          <a:p>
            <a:pPr marL="0" indent="0">
              <a:lnSpc>
                <a:spcPts val="4400"/>
              </a:lnSpc>
              <a:buNone/>
            </a:pPr>
            <a:r>
              <a:rPr lang="en-US" sz="3500" dirty="0">
                <a:solidFill>
                  <a:srgbClr val="F5F0F0"/>
                </a:solidFill>
                <a:latin typeface="Merriweather" pitchFamily="34" charset="0"/>
                <a:ea typeface="Merriweather" pitchFamily="34" charset="-122"/>
                <a:cs typeface="Merriweather" pitchFamily="34" charset="-120"/>
              </a:rPr>
              <a:t>Visualizing Key Performance Indicators</a:t>
            </a:r>
            <a:endParaRPr lang="en-US" sz="3500" dirty="0"/>
          </a:p>
        </p:txBody>
      </p:sp>
      <p:pic>
        <p:nvPicPr>
          <p:cNvPr id="4" name="Image 1" descr="preencoded.png"/>
          <p:cNvPicPr>
            <a:picLocks noChangeAspect="1"/>
          </p:cNvPicPr>
          <p:nvPr/>
        </p:nvPicPr>
        <p:blipFill>
          <a:blip r:embed="rId4"/>
          <a:stretch>
            <a:fillRect/>
          </a:stretch>
        </p:blipFill>
        <p:spPr>
          <a:xfrm>
            <a:off x="628293" y="1885712"/>
            <a:ext cx="448747" cy="448747"/>
          </a:xfrm>
          <a:prstGeom prst="rect">
            <a:avLst/>
          </a:prstGeom>
        </p:spPr>
      </p:pic>
      <p:sp>
        <p:nvSpPr>
          <p:cNvPr id="5" name="Text 1"/>
          <p:cNvSpPr/>
          <p:nvPr/>
        </p:nvSpPr>
        <p:spPr>
          <a:xfrm>
            <a:off x="628293" y="2513886"/>
            <a:ext cx="2243852" cy="280511"/>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Revenue Growth</a:t>
            </a:r>
            <a:endParaRPr lang="en-US" sz="1750" dirty="0"/>
          </a:p>
        </p:txBody>
      </p:sp>
      <p:sp>
        <p:nvSpPr>
          <p:cNvPr id="6" name="Text 2"/>
          <p:cNvSpPr/>
          <p:nvPr/>
        </p:nvSpPr>
        <p:spPr>
          <a:xfrm>
            <a:off x="628293" y="2902029"/>
            <a:ext cx="7887414" cy="574358"/>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Track the growth of revenue over time, identify trends, and pinpoint areas for improvement.</a:t>
            </a:r>
            <a:endParaRPr lang="en-US" sz="1400" dirty="0"/>
          </a:p>
        </p:txBody>
      </p:sp>
      <p:pic>
        <p:nvPicPr>
          <p:cNvPr id="7" name="Image 2" descr="preencoded.png"/>
          <p:cNvPicPr>
            <a:picLocks noChangeAspect="1"/>
          </p:cNvPicPr>
          <p:nvPr/>
        </p:nvPicPr>
        <p:blipFill>
          <a:blip r:embed="rId5"/>
          <a:stretch>
            <a:fillRect/>
          </a:stretch>
        </p:blipFill>
        <p:spPr>
          <a:xfrm>
            <a:off x="628293" y="4014907"/>
            <a:ext cx="448747" cy="448747"/>
          </a:xfrm>
          <a:prstGeom prst="rect">
            <a:avLst/>
          </a:prstGeom>
        </p:spPr>
      </p:pic>
      <p:sp>
        <p:nvSpPr>
          <p:cNvPr id="8" name="Text 3"/>
          <p:cNvSpPr/>
          <p:nvPr/>
        </p:nvSpPr>
        <p:spPr>
          <a:xfrm>
            <a:off x="628293" y="4643080"/>
            <a:ext cx="2243852" cy="280511"/>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Profitability</a:t>
            </a:r>
            <a:endParaRPr lang="en-US" sz="1750" dirty="0"/>
          </a:p>
        </p:txBody>
      </p:sp>
      <p:sp>
        <p:nvSpPr>
          <p:cNvPr id="9" name="Text 4"/>
          <p:cNvSpPr/>
          <p:nvPr/>
        </p:nvSpPr>
        <p:spPr>
          <a:xfrm>
            <a:off x="628293" y="5031224"/>
            <a:ext cx="7887414" cy="574358"/>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Analyze profit margins and identify opportunities to optimize profitability by reducing costs or increasing sales.</a:t>
            </a:r>
            <a:endParaRPr lang="en-US" sz="1400" dirty="0"/>
          </a:p>
        </p:txBody>
      </p:sp>
      <p:pic>
        <p:nvPicPr>
          <p:cNvPr id="10" name="Image 3" descr="preencoded.png"/>
          <p:cNvPicPr>
            <a:picLocks noChangeAspect="1"/>
          </p:cNvPicPr>
          <p:nvPr/>
        </p:nvPicPr>
        <p:blipFill>
          <a:blip r:embed="rId6"/>
          <a:stretch>
            <a:fillRect/>
          </a:stretch>
        </p:blipFill>
        <p:spPr>
          <a:xfrm>
            <a:off x="628293" y="6144101"/>
            <a:ext cx="448747" cy="448747"/>
          </a:xfrm>
          <a:prstGeom prst="rect">
            <a:avLst/>
          </a:prstGeom>
        </p:spPr>
      </p:pic>
      <p:sp>
        <p:nvSpPr>
          <p:cNvPr id="11" name="Text 5"/>
          <p:cNvSpPr/>
          <p:nvPr/>
        </p:nvSpPr>
        <p:spPr>
          <a:xfrm>
            <a:off x="628293" y="6772275"/>
            <a:ext cx="2933581" cy="280511"/>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Customer Acquisition Cost</a:t>
            </a:r>
            <a:endParaRPr lang="en-US" sz="1750" dirty="0"/>
          </a:p>
        </p:txBody>
      </p:sp>
      <p:sp>
        <p:nvSpPr>
          <p:cNvPr id="12" name="Text 6"/>
          <p:cNvSpPr/>
          <p:nvPr/>
        </p:nvSpPr>
        <p:spPr>
          <a:xfrm>
            <a:off x="628293" y="7160419"/>
            <a:ext cx="7887414" cy="574358"/>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Monitor customer acquisition costs, identify effective marketing channels, and optimize spending for growth.</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3545" y="732830"/>
            <a:ext cx="7656909" cy="1327785"/>
          </a:xfrm>
          <a:prstGeom prst="rect">
            <a:avLst/>
          </a:prstGeom>
          <a:noFill/>
          <a:ln/>
        </p:spPr>
        <p:txBody>
          <a:bodyPr wrap="square" lIns="0" tIns="0" rIns="0" bIns="0" rtlCol="0" anchor="t"/>
          <a:lstStyle/>
          <a:p>
            <a:pPr marL="0" indent="0">
              <a:lnSpc>
                <a:spcPts val="5200"/>
              </a:lnSpc>
              <a:buNone/>
            </a:pPr>
            <a:r>
              <a:rPr lang="en-US" sz="4150" dirty="0">
                <a:solidFill>
                  <a:srgbClr val="F5F0F0"/>
                </a:solidFill>
                <a:latin typeface="Merriweather" pitchFamily="34" charset="0"/>
                <a:ea typeface="Merriweather" pitchFamily="34" charset="-122"/>
                <a:cs typeface="Merriweather" pitchFamily="34" charset="-120"/>
              </a:rPr>
              <a:t>Analyzing Financial Trends and Patterns</a:t>
            </a:r>
            <a:endParaRPr lang="en-US" sz="4150" dirty="0"/>
          </a:p>
        </p:txBody>
      </p:sp>
      <p:sp>
        <p:nvSpPr>
          <p:cNvPr id="4" name="Shape 1"/>
          <p:cNvSpPr/>
          <p:nvPr/>
        </p:nvSpPr>
        <p:spPr>
          <a:xfrm>
            <a:off x="1050727" y="2379226"/>
            <a:ext cx="22860" cy="5117544"/>
          </a:xfrm>
          <a:prstGeom prst="roundRect">
            <a:avLst>
              <a:gd name="adj" fmla="val 390373"/>
            </a:avLst>
          </a:prstGeom>
          <a:solidFill>
            <a:srgbClr val="194A99"/>
          </a:solidFill>
          <a:ln/>
        </p:spPr>
      </p:sp>
      <p:sp>
        <p:nvSpPr>
          <p:cNvPr id="5" name="Shape 2"/>
          <p:cNvSpPr/>
          <p:nvPr/>
        </p:nvSpPr>
        <p:spPr>
          <a:xfrm>
            <a:off x="1278315" y="2845713"/>
            <a:ext cx="743545" cy="22860"/>
          </a:xfrm>
          <a:prstGeom prst="roundRect">
            <a:avLst>
              <a:gd name="adj" fmla="val 390373"/>
            </a:avLst>
          </a:prstGeom>
          <a:solidFill>
            <a:srgbClr val="194A99"/>
          </a:solidFill>
          <a:ln/>
        </p:spPr>
      </p:sp>
      <p:sp>
        <p:nvSpPr>
          <p:cNvPr id="6" name="Shape 3"/>
          <p:cNvSpPr/>
          <p:nvPr/>
        </p:nvSpPr>
        <p:spPr>
          <a:xfrm>
            <a:off x="823139" y="2618184"/>
            <a:ext cx="478036" cy="478036"/>
          </a:xfrm>
          <a:prstGeom prst="roundRect">
            <a:avLst>
              <a:gd name="adj" fmla="val 18668"/>
            </a:avLst>
          </a:prstGeom>
          <a:solidFill>
            <a:srgbClr val="003180"/>
          </a:solidFill>
          <a:ln w="7620">
            <a:solidFill>
              <a:srgbClr val="194A99"/>
            </a:solidFill>
            <a:prstDash val="solid"/>
          </a:ln>
        </p:spPr>
      </p:sp>
      <p:sp>
        <p:nvSpPr>
          <p:cNvPr id="7" name="Text 4"/>
          <p:cNvSpPr/>
          <p:nvPr/>
        </p:nvSpPr>
        <p:spPr>
          <a:xfrm>
            <a:off x="991969" y="2697837"/>
            <a:ext cx="140256" cy="318730"/>
          </a:xfrm>
          <a:prstGeom prst="rect">
            <a:avLst/>
          </a:prstGeom>
          <a:noFill/>
          <a:ln/>
        </p:spPr>
        <p:txBody>
          <a:bodyPr wrap="none" lIns="0" tIns="0" rIns="0" bIns="0" rtlCol="0" anchor="t"/>
          <a:lstStyle/>
          <a:p>
            <a:pPr marL="0" indent="0" algn="ctr">
              <a:lnSpc>
                <a:spcPts val="2500"/>
              </a:lnSpc>
              <a:buNone/>
            </a:pPr>
            <a:r>
              <a:rPr lang="en-US" sz="2500" dirty="0">
                <a:solidFill>
                  <a:srgbClr val="E2E6E9"/>
                </a:solidFill>
                <a:latin typeface="Merriweather" pitchFamily="34" charset="0"/>
                <a:ea typeface="Merriweather" pitchFamily="34" charset="-122"/>
                <a:cs typeface="Merriweather" pitchFamily="34" charset="-120"/>
              </a:rPr>
              <a:t>1</a:t>
            </a:r>
            <a:endParaRPr lang="en-US" sz="2500" dirty="0"/>
          </a:p>
        </p:txBody>
      </p:sp>
      <p:sp>
        <p:nvSpPr>
          <p:cNvPr id="8" name="Text 5"/>
          <p:cNvSpPr/>
          <p:nvPr/>
        </p:nvSpPr>
        <p:spPr>
          <a:xfrm>
            <a:off x="2230755" y="2591633"/>
            <a:ext cx="2655927" cy="331946"/>
          </a:xfrm>
          <a:prstGeom prst="rect">
            <a:avLst/>
          </a:prstGeom>
          <a:noFill/>
          <a:ln/>
        </p:spPr>
        <p:txBody>
          <a:bodyPr wrap="none" lIns="0" tIns="0" rIns="0" bIns="0" rtlCol="0" anchor="t"/>
          <a:lstStyle/>
          <a:p>
            <a:pPr marL="0" indent="0" algn="l">
              <a:lnSpc>
                <a:spcPts val="2600"/>
              </a:lnSpc>
              <a:buNone/>
            </a:pPr>
            <a:r>
              <a:rPr lang="en-US" sz="2050" dirty="0">
                <a:solidFill>
                  <a:srgbClr val="E2E6E9"/>
                </a:solidFill>
                <a:latin typeface="Merriweather" pitchFamily="34" charset="0"/>
                <a:ea typeface="Merriweather" pitchFamily="34" charset="-122"/>
                <a:cs typeface="Merriweather" pitchFamily="34" charset="-120"/>
              </a:rPr>
              <a:t>Trend Analysis</a:t>
            </a:r>
            <a:endParaRPr lang="en-US" sz="2050" dirty="0"/>
          </a:p>
        </p:txBody>
      </p:sp>
      <p:sp>
        <p:nvSpPr>
          <p:cNvPr id="9" name="Text 6"/>
          <p:cNvSpPr/>
          <p:nvPr/>
        </p:nvSpPr>
        <p:spPr>
          <a:xfrm>
            <a:off x="2230755" y="3050977"/>
            <a:ext cx="6169700" cy="680085"/>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Use line charts and trend lines to identify trends, seasonality, and cyclical patterns in financial data.</a:t>
            </a:r>
            <a:endParaRPr lang="en-US" sz="1650" dirty="0"/>
          </a:p>
        </p:txBody>
      </p:sp>
      <p:sp>
        <p:nvSpPr>
          <p:cNvPr id="10" name="Shape 7"/>
          <p:cNvSpPr/>
          <p:nvPr/>
        </p:nvSpPr>
        <p:spPr>
          <a:xfrm>
            <a:off x="1278315" y="4622363"/>
            <a:ext cx="743545" cy="22860"/>
          </a:xfrm>
          <a:prstGeom prst="roundRect">
            <a:avLst>
              <a:gd name="adj" fmla="val 390373"/>
            </a:avLst>
          </a:prstGeom>
          <a:solidFill>
            <a:srgbClr val="194A99"/>
          </a:solidFill>
          <a:ln/>
        </p:spPr>
      </p:sp>
      <p:sp>
        <p:nvSpPr>
          <p:cNvPr id="11" name="Shape 8"/>
          <p:cNvSpPr/>
          <p:nvPr/>
        </p:nvSpPr>
        <p:spPr>
          <a:xfrm>
            <a:off x="823139" y="4394835"/>
            <a:ext cx="478036" cy="478036"/>
          </a:xfrm>
          <a:prstGeom prst="roundRect">
            <a:avLst>
              <a:gd name="adj" fmla="val 18668"/>
            </a:avLst>
          </a:prstGeom>
          <a:solidFill>
            <a:srgbClr val="003180"/>
          </a:solidFill>
          <a:ln w="7620">
            <a:solidFill>
              <a:srgbClr val="194A99"/>
            </a:solidFill>
            <a:prstDash val="solid"/>
          </a:ln>
        </p:spPr>
      </p:sp>
      <p:sp>
        <p:nvSpPr>
          <p:cNvPr id="12" name="Text 9"/>
          <p:cNvSpPr/>
          <p:nvPr/>
        </p:nvSpPr>
        <p:spPr>
          <a:xfrm>
            <a:off x="966847" y="4474488"/>
            <a:ext cx="190619" cy="318730"/>
          </a:xfrm>
          <a:prstGeom prst="rect">
            <a:avLst/>
          </a:prstGeom>
          <a:noFill/>
          <a:ln/>
        </p:spPr>
        <p:txBody>
          <a:bodyPr wrap="none" lIns="0" tIns="0" rIns="0" bIns="0" rtlCol="0" anchor="t"/>
          <a:lstStyle/>
          <a:p>
            <a:pPr marL="0" indent="0" algn="ctr">
              <a:lnSpc>
                <a:spcPts val="2500"/>
              </a:lnSpc>
              <a:buNone/>
            </a:pPr>
            <a:r>
              <a:rPr lang="en-US" sz="2500" dirty="0">
                <a:solidFill>
                  <a:srgbClr val="E2E6E9"/>
                </a:solidFill>
                <a:latin typeface="Merriweather" pitchFamily="34" charset="0"/>
                <a:ea typeface="Merriweather" pitchFamily="34" charset="-122"/>
                <a:cs typeface="Merriweather" pitchFamily="34" charset="-120"/>
              </a:rPr>
              <a:t>2</a:t>
            </a:r>
            <a:endParaRPr lang="en-US" sz="2500" dirty="0"/>
          </a:p>
        </p:txBody>
      </p:sp>
      <p:sp>
        <p:nvSpPr>
          <p:cNvPr id="13" name="Text 10"/>
          <p:cNvSpPr/>
          <p:nvPr/>
        </p:nvSpPr>
        <p:spPr>
          <a:xfrm>
            <a:off x="2230755" y="4368284"/>
            <a:ext cx="2662833" cy="331946"/>
          </a:xfrm>
          <a:prstGeom prst="rect">
            <a:avLst/>
          </a:prstGeom>
          <a:noFill/>
          <a:ln/>
        </p:spPr>
        <p:txBody>
          <a:bodyPr wrap="none" lIns="0" tIns="0" rIns="0" bIns="0" rtlCol="0" anchor="t"/>
          <a:lstStyle/>
          <a:p>
            <a:pPr marL="0" indent="0" algn="l">
              <a:lnSpc>
                <a:spcPts val="2600"/>
              </a:lnSpc>
              <a:buNone/>
            </a:pPr>
            <a:r>
              <a:rPr lang="en-US" sz="2050" dirty="0">
                <a:solidFill>
                  <a:srgbClr val="E2E6E9"/>
                </a:solidFill>
                <a:latin typeface="Merriweather" pitchFamily="34" charset="0"/>
                <a:ea typeface="Merriweather" pitchFamily="34" charset="-122"/>
                <a:cs typeface="Merriweather" pitchFamily="34" charset="-120"/>
              </a:rPr>
              <a:t>Correlation Analysis</a:t>
            </a:r>
            <a:endParaRPr lang="en-US" sz="2050" dirty="0"/>
          </a:p>
        </p:txBody>
      </p:sp>
      <p:sp>
        <p:nvSpPr>
          <p:cNvPr id="14" name="Text 11"/>
          <p:cNvSpPr/>
          <p:nvPr/>
        </p:nvSpPr>
        <p:spPr>
          <a:xfrm>
            <a:off x="2230755" y="4827627"/>
            <a:ext cx="6169700" cy="680085"/>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Explore relationships between different financial metrics using scatter plots and correlation coefficients.</a:t>
            </a:r>
            <a:endParaRPr lang="en-US" sz="1650" dirty="0"/>
          </a:p>
        </p:txBody>
      </p:sp>
      <p:sp>
        <p:nvSpPr>
          <p:cNvPr id="15" name="Shape 12"/>
          <p:cNvSpPr/>
          <p:nvPr/>
        </p:nvSpPr>
        <p:spPr>
          <a:xfrm>
            <a:off x="1278315" y="6399014"/>
            <a:ext cx="743545" cy="22860"/>
          </a:xfrm>
          <a:prstGeom prst="roundRect">
            <a:avLst>
              <a:gd name="adj" fmla="val 390373"/>
            </a:avLst>
          </a:prstGeom>
          <a:solidFill>
            <a:srgbClr val="194A99"/>
          </a:solidFill>
          <a:ln/>
        </p:spPr>
      </p:sp>
      <p:sp>
        <p:nvSpPr>
          <p:cNvPr id="16" name="Shape 13"/>
          <p:cNvSpPr/>
          <p:nvPr/>
        </p:nvSpPr>
        <p:spPr>
          <a:xfrm>
            <a:off x="823139" y="6171486"/>
            <a:ext cx="478036" cy="478036"/>
          </a:xfrm>
          <a:prstGeom prst="roundRect">
            <a:avLst>
              <a:gd name="adj" fmla="val 18668"/>
            </a:avLst>
          </a:prstGeom>
          <a:solidFill>
            <a:srgbClr val="003180"/>
          </a:solidFill>
          <a:ln w="7620">
            <a:solidFill>
              <a:srgbClr val="194A99"/>
            </a:solidFill>
            <a:prstDash val="solid"/>
          </a:ln>
        </p:spPr>
      </p:sp>
      <p:sp>
        <p:nvSpPr>
          <p:cNvPr id="17" name="Text 14"/>
          <p:cNvSpPr/>
          <p:nvPr/>
        </p:nvSpPr>
        <p:spPr>
          <a:xfrm>
            <a:off x="972919" y="6251138"/>
            <a:ext cx="178475" cy="318730"/>
          </a:xfrm>
          <a:prstGeom prst="rect">
            <a:avLst/>
          </a:prstGeom>
          <a:noFill/>
          <a:ln/>
        </p:spPr>
        <p:txBody>
          <a:bodyPr wrap="none" lIns="0" tIns="0" rIns="0" bIns="0" rtlCol="0" anchor="t"/>
          <a:lstStyle/>
          <a:p>
            <a:pPr marL="0" indent="0" algn="ctr">
              <a:lnSpc>
                <a:spcPts val="2500"/>
              </a:lnSpc>
              <a:buNone/>
            </a:pPr>
            <a:r>
              <a:rPr lang="en-US" sz="2500" dirty="0">
                <a:solidFill>
                  <a:srgbClr val="E2E6E9"/>
                </a:solidFill>
                <a:latin typeface="Merriweather" pitchFamily="34" charset="0"/>
                <a:ea typeface="Merriweather" pitchFamily="34" charset="-122"/>
                <a:cs typeface="Merriweather" pitchFamily="34" charset="-120"/>
              </a:rPr>
              <a:t>3</a:t>
            </a:r>
            <a:endParaRPr lang="en-US" sz="2500" dirty="0"/>
          </a:p>
        </p:txBody>
      </p:sp>
      <p:sp>
        <p:nvSpPr>
          <p:cNvPr id="18" name="Text 15"/>
          <p:cNvSpPr/>
          <p:nvPr/>
        </p:nvSpPr>
        <p:spPr>
          <a:xfrm>
            <a:off x="2230755" y="6144935"/>
            <a:ext cx="2655927" cy="331946"/>
          </a:xfrm>
          <a:prstGeom prst="rect">
            <a:avLst/>
          </a:prstGeom>
          <a:noFill/>
          <a:ln/>
        </p:spPr>
        <p:txBody>
          <a:bodyPr wrap="none" lIns="0" tIns="0" rIns="0" bIns="0" rtlCol="0" anchor="t"/>
          <a:lstStyle/>
          <a:p>
            <a:pPr marL="0" indent="0" algn="l">
              <a:lnSpc>
                <a:spcPts val="2600"/>
              </a:lnSpc>
              <a:buNone/>
            </a:pPr>
            <a:r>
              <a:rPr lang="en-US" sz="2050" dirty="0">
                <a:solidFill>
                  <a:srgbClr val="E2E6E9"/>
                </a:solidFill>
                <a:latin typeface="Merriweather" pitchFamily="34" charset="0"/>
                <a:ea typeface="Merriweather" pitchFamily="34" charset="-122"/>
                <a:cs typeface="Merriweather" pitchFamily="34" charset="-120"/>
              </a:rPr>
              <a:t>Outlier Detection</a:t>
            </a:r>
            <a:endParaRPr lang="en-US" sz="2050" dirty="0"/>
          </a:p>
        </p:txBody>
      </p:sp>
      <p:sp>
        <p:nvSpPr>
          <p:cNvPr id="19" name="Text 16"/>
          <p:cNvSpPr/>
          <p:nvPr/>
        </p:nvSpPr>
        <p:spPr>
          <a:xfrm>
            <a:off x="2230755" y="6604278"/>
            <a:ext cx="6169700" cy="680085"/>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Identify unusual data points, investigate potential causes, and adjust analysis accordingly.</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1492" y="578763"/>
            <a:ext cx="7673816" cy="1312545"/>
          </a:xfrm>
          <a:prstGeom prst="rect">
            <a:avLst/>
          </a:prstGeom>
          <a:noFill/>
          <a:ln/>
        </p:spPr>
        <p:txBody>
          <a:bodyPr wrap="square" lIns="0" tIns="0" rIns="0" bIns="0" rtlCol="0" anchor="t"/>
          <a:lstStyle/>
          <a:p>
            <a:pPr marL="0" indent="0">
              <a:lnSpc>
                <a:spcPts val="5150"/>
              </a:lnSpc>
              <a:buNone/>
            </a:pPr>
            <a:r>
              <a:rPr lang="en-US" sz="4100" dirty="0">
                <a:solidFill>
                  <a:srgbClr val="F5F0F0"/>
                </a:solidFill>
                <a:latin typeface="Merriweather" pitchFamily="34" charset="0"/>
                <a:ea typeface="Merriweather" pitchFamily="34" charset="-122"/>
                <a:cs typeface="Merriweather" pitchFamily="34" charset="-120"/>
              </a:rPr>
              <a:t>Forecasting and Predictive Analytics</a:t>
            </a:r>
            <a:endParaRPr lang="en-US" sz="4100" dirty="0"/>
          </a:p>
        </p:txBody>
      </p:sp>
      <p:pic>
        <p:nvPicPr>
          <p:cNvPr id="4" name="Image 1" descr="preencoded.png"/>
          <p:cNvPicPr>
            <a:picLocks noChangeAspect="1"/>
          </p:cNvPicPr>
          <p:nvPr/>
        </p:nvPicPr>
        <p:blipFill>
          <a:blip r:embed="rId4"/>
          <a:stretch>
            <a:fillRect/>
          </a:stretch>
        </p:blipFill>
        <p:spPr>
          <a:xfrm>
            <a:off x="6221492" y="2206347"/>
            <a:ext cx="1050131" cy="1680210"/>
          </a:xfrm>
          <a:prstGeom prst="rect">
            <a:avLst/>
          </a:prstGeom>
        </p:spPr>
      </p:pic>
      <p:sp>
        <p:nvSpPr>
          <p:cNvPr id="5" name="Text 1"/>
          <p:cNvSpPr/>
          <p:nvPr/>
        </p:nvSpPr>
        <p:spPr>
          <a:xfrm>
            <a:off x="7586663" y="2416373"/>
            <a:ext cx="3105745" cy="328136"/>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Time Series Forecasting</a:t>
            </a:r>
            <a:endParaRPr lang="en-US" sz="2050" dirty="0"/>
          </a:p>
        </p:txBody>
      </p:sp>
      <p:sp>
        <p:nvSpPr>
          <p:cNvPr id="6" name="Text 2"/>
          <p:cNvSpPr/>
          <p:nvPr/>
        </p:nvSpPr>
        <p:spPr>
          <a:xfrm>
            <a:off x="7586663" y="2870478"/>
            <a:ext cx="6308646" cy="671989"/>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Use historical data to predict future financial performance, identify growth opportunities, and plan for future needs.</a:t>
            </a:r>
            <a:endParaRPr lang="en-US" sz="1650" dirty="0"/>
          </a:p>
        </p:txBody>
      </p:sp>
      <p:pic>
        <p:nvPicPr>
          <p:cNvPr id="7" name="Image 2" descr="preencoded.png"/>
          <p:cNvPicPr>
            <a:picLocks noChangeAspect="1"/>
          </p:cNvPicPr>
          <p:nvPr/>
        </p:nvPicPr>
        <p:blipFill>
          <a:blip r:embed="rId5"/>
          <a:stretch>
            <a:fillRect/>
          </a:stretch>
        </p:blipFill>
        <p:spPr>
          <a:xfrm>
            <a:off x="6221492" y="3886557"/>
            <a:ext cx="1050131" cy="1882140"/>
          </a:xfrm>
          <a:prstGeom prst="rect">
            <a:avLst/>
          </a:prstGeom>
        </p:spPr>
      </p:pic>
      <p:sp>
        <p:nvSpPr>
          <p:cNvPr id="8" name="Text 3"/>
          <p:cNvSpPr/>
          <p:nvPr/>
        </p:nvSpPr>
        <p:spPr>
          <a:xfrm>
            <a:off x="7586663" y="4096583"/>
            <a:ext cx="2625328" cy="328136"/>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Regression Analysis</a:t>
            </a:r>
            <a:endParaRPr lang="en-US" sz="2050" dirty="0"/>
          </a:p>
        </p:txBody>
      </p:sp>
      <p:sp>
        <p:nvSpPr>
          <p:cNvPr id="9" name="Text 4"/>
          <p:cNvSpPr/>
          <p:nvPr/>
        </p:nvSpPr>
        <p:spPr>
          <a:xfrm>
            <a:off x="7586663" y="4550688"/>
            <a:ext cx="6308646" cy="1007983"/>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Analyze the relationship between independent and dependent variables to predict future outcomes and understand cause-and-effect relationships.</a:t>
            </a:r>
            <a:endParaRPr lang="en-US" sz="1650" dirty="0"/>
          </a:p>
        </p:txBody>
      </p:sp>
      <p:pic>
        <p:nvPicPr>
          <p:cNvPr id="10" name="Image 3" descr="preencoded.png"/>
          <p:cNvPicPr>
            <a:picLocks noChangeAspect="1"/>
          </p:cNvPicPr>
          <p:nvPr/>
        </p:nvPicPr>
        <p:blipFill>
          <a:blip r:embed="rId6"/>
          <a:stretch>
            <a:fillRect/>
          </a:stretch>
        </p:blipFill>
        <p:spPr>
          <a:xfrm>
            <a:off x="6221492" y="5768697"/>
            <a:ext cx="1050131" cy="1882140"/>
          </a:xfrm>
          <a:prstGeom prst="rect">
            <a:avLst/>
          </a:prstGeom>
        </p:spPr>
      </p:pic>
      <p:sp>
        <p:nvSpPr>
          <p:cNvPr id="11" name="Text 5"/>
          <p:cNvSpPr/>
          <p:nvPr/>
        </p:nvSpPr>
        <p:spPr>
          <a:xfrm>
            <a:off x="7586663" y="5978723"/>
            <a:ext cx="2625328" cy="328136"/>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Scenario Planning</a:t>
            </a:r>
            <a:endParaRPr lang="en-US" sz="2050" dirty="0"/>
          </a:p>
        </p:txBody>
      </p:sp>
      <p:sp>
        <p:nvSpPr>
          <p:cNvPr id="12" name="Text 6"/>
          <p:cNvSpPr/>
          <p:nvPr/>
        </p:nvSpPr>
        <p:spPr>
          <a:xfrm>
            <a:off x="7586663" y="6432828"/>
            <a:ext cx="6308646" cy="1007983"/>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Create multiple scenarios to explore different possibilities and assess the impact of potential changes on financial performance.</a:t>
            </a:r>
            <a:endParaRPr lang="en-US" sz="1650" dirty="0"/>
          </a:p>
        </p:txBody>
      </p:sp>
      <p:sp>
        <p:nvSpPr>
          <p:cNvPr id="13" name="Rectangle 12">
            <a:extLst>
              <a:ext uri="{FF2B5EF4-FFF2-40B4-BE49-F238E27FC236}">
                <a16:creationId xmlns:a16="http://schemas.microsoft.com/office/drawing/2014/main" id="{B388B40A-1E75-7F3E-4356-341055D449B9}"/>
              </a:ext>
            </a:extLst>
          </p:cNvPr>
          <p:cNvSpPr/>
          <p:nvPr/>
        </p:nvSpPr>
        <p:spPr>
          <a:xfrm>
            <a:off x="12813323" y="7748954"/>
            <a:ext cx="1652954" cy="363415"/>
          </a:xfrm>
          <a:prstGeom prst="rect">
            <a:avLst/>
          </a:prstGeom>
          <a:solidFill>
            <a:schemeClr val="tx1">
              <a:lumMod val="95000"/>
              <a:lumOff val="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D5C6CD-CDF4-F66C-7500-BF0F7F757E47}"/>
              </a:ext>
            </a:extLst>
          </p:cNvPr>
          <p:cNvPicPr>
            <a:picLocks noChangeAspect="1"/>
          </p:cNvPicPr>
          <p:nvPr/>
        </p:nvPicPr>
        <p:blipFill>
          <a:blip r:embed="rId2"/>
          <a:stretch>
            <a:fillRect/>
          </a:stretch>
        </p:blipFill>
        <p:spPr>
          <a:xfrm>
            <a:off x="84716" y="99452"/>
            <a:ext cx="14460968" cy="8030696"/>
          </a:xfrm>
          <a:prstGeom prst="rect">
            <a:avLst/>
          </a:prstGeom>
        </p:spPr>
      </p:pic>
    </p:spTree>
    <p:extLst>
      <p:ext uri="{BB962C8B-B14F-4D97-AF65-F5344CB8AC3E}">
        <p14:creationId xmlns:p14="http://schemas.microsoft.com/office/powerpoint/2010/main" val="300611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2171343"/>
            <a:ext cx="7416403" cy="1542574"/>
          </a:xfrm>
          <a:prstGeom prst="rect">
            <a:avLst/>
          </a:prstGeom>
          <a:noFill/>
          <a:ln/>
        </p:spPr>
        <p:txBody>
          <a:bodyPr wrap="squar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Conclusion and Key Takeaways</a:t>
            </a:r>
            <a:endParaRPr lang="en-US" sz="4850" dirty="0"/>
          </a:p>
        </p:txBody>
      </p:sp>
      <p:sp>
        <p:nvSpPr>
          <p:cNvPr id="4" name="Text 1"/>
          <p:cNvSpPr/>
          <p:nvPr/>
        </p:nvSpPr>
        <p:spPr>
          <a:xfrm>
            <a:off x="6350198" y="4084082"/>
            <a:ext cx="7416403" cy="1974056"/>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Harnessing the power of Tableau empowers you to make data-driven decisions, optimize financial performance, and drive your business forward. Explore the full potential of Tableau for transforming your financial analysis and insights.</a:t>
            </a:r>
            <a:endParaRPr lang="en-US" sz="1900" dirty="0"/>
          </a:p>
        </p:txBody>
      </p:sp>
      <p:sp>
        <p:nvSpPr>
          <p:cNvPr id="5" name="Rectangle 4">
            <a:extLst>
              <a:ext uri="{FF2B5EF4-FFF2-40B4-BE49-F238E27FC236}">
                <a16:creationId xmlns:a16="http://schemas.microsoft.com/office/drawing/2014/main" id="{2CBD3B34-0809-62A3-A4B7-D2E9615C5B08}"/>
              </a:ext>
            </a:extLst>
          </p:cNvPr>
          <p:cNvSpPr/>
          <p:nvPr/>
        </p:nvSpPr>
        <p:spPr>
          <a:xfrm>
            <a:off x="12813323" y="7748954"/>
            <a:ext cx="1652954" cy="363415"/>
          </a:xfrm>
          <a:prstGeom prst="rect">
            <a:avLst/>
          </a:prstGeom>
          <a:solidFill>
            <a:schemeClr val="tx1">
              <a:lumMod val="95000"/>
              <a:lumOff val="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473</Words>
  <Application>Microsoft Office PowerPoint</Application>
  <PresentationFormat>Custom</PresentationFormat>
  <Paragraphs>57</Paragraphs>
  <Slides>9</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Merriweather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ABHISHEK HIREMATH</cp:lastModifiedBy>
  <cp:revision>3</cp:revision>
  <dcterms:created xsi:type="dcterms:W3CDTF">2024-12-06T15:00:58Z</dcterms:created>
  <dcterms:modified xsi:type="dcterms:W3CDTF">2024-12-06T17:48:41Z</dcterms:modified>
</cp:coreProperties>
</file>